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58" r:id="rId6"/>
    <p:sldId id="263" r:id="rId7"/>
    <p:sldId id="281" r:id="rId8"/>
    <p:sldId id="264" r:id="rId9"/>
    <p:sldId id="268" r:id="rId10"/>
    <p:sldId id="269" r:id="rId11"/>
    <p:sldId id="270" r:id="rId12"/>
    <p:sldId id="272" r:id="rId13"/>
    <p:sldId id="271" r:id="rId14"/>
    <p:sldId id="274" r:id="rId15"/>
    <p:sldId id="275" r:id="rId16"/>
    <p:sldId id="276" r:id="rId17"/>
    <p:sldId id="273" r:id="rId18"/>
    <p:sldId id="279" r:id="rId19"/>
    <p:sldId id="287" r:id="rId20"/>
    <p:sldId id="280" r:id="rId21"/>
    <p:sldId id="282" r:id="rId22"/>
    <p:sldId id="284" r:id="rId23"/>
    <p:sldId id="288" r:id="rId24"/>
    <p:sldId id="292" r:id="rId25"/>
    <p:sldId id="286" r:id="rId26"/>
    <p:sldId id="289" r:id="rId27"/>
    <p:sldId id="291" r:id="rId28"/>
    <p:sldId id="290" r:id="rId29"/>
    <p:sldId id="283" r:id="rId30"/>
    <p:sldId id="294" r:id="rId31"/>
    <p:sldId id="293" r:id="rId32"/>
    <p:sldId id="295" r:id="rId33"/>
    <p:sldId id="296" r:id="rId34"/>
    <p:sldId id="297" r:id="rId3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7477"/>
    <a:srgbClr val="0095D0"/>
    <a:srgbClr val="0088EE"/>
    <a:srgbClr val="0078D2"/>
    <a:srgbClr val="0067B4"/>
    <a:srgbClr val="056DB3"/>
    <a:srgbClr val="0081B4"/>
    <a:srgbClr val="6867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6" d="100"/>
          <a:sy n="86" d="100"/>
        </p:scale>
        <p:origin x="138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810BF-CE19-431A-9460-74FB1814E74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064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21BB89-B384-4B27-8921-14D85523F89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1617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18B2B-60AC-4916-A664-445CF9FB3DB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506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292BF-1226-43DA-98C8-2C9A3EB9F73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6371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96EAD-4FF6-4F5F-AC82-E238FA864C8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311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7621E-5D1F-4395-81E2-867B7653857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110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D7479-5686-4B98-A417-A8637AF5F84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49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6C5FA-E9A5-40B2-9B95-129A08490F8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465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2E212-D0C6-4857-81A1-909EFB70B05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4236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608157-A8C6-4797-9844-2F0A703C298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3974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6D8E15-F084-4FE2-8638-67106581337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0233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AFB8758-4415-4932-AE1A-D7256114C492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jpeg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jpeg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jpeg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.jpeg"/><Relationship Id="rId4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.jpeg"/><Relationship Id="rId4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.jpeg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odra_head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15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4221162"/>
            <a:ext cx="7777162" cy="1944141"/>
          </a:xfrm>
        </p:spPr>
        <p:txBody>
          <a:bodyPr/>
          <a:lstStyle/>
          <a:p>
            <a:pPr algn="r">
              <a:lnSpc>
                <a:spcPct val="90000"/>
              </a:lnSpc>
            </a:pPr>
            <a:endParaRPr lang="cs-CZ" sz="4600" dirty="0">
              <a:solidFill>
                <a:srgbClr val="0095D0"/>
              </a:solidFill>
            </a:endParaRPr>
          </a:p>
          <a:p>
            <a:pPr algn="r">
              <a:lnSpc>
                <a:spcPct val="5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 err="1"/>
              <a:t>Revitalizace</a:t>
            </a:r>
            <a:r>
              <a:rPr lang="en-US" b="1" dirty="0"/>
              <a:t> </a:t>
            </a:r>
            <a:r>
              <a:rPr lang="en-US" b="1" dirty="0" err="1"/>
              <a:t>Svitávky</a:t>
            </a:r>
            <a:r>
              <a:rPr lang="en-US" b="1" dirty="0"/>
              <a:t> u </a:t>
            </a:r>
            <a:r>
              <a:rPr lang="en-US" b="1" dirty="0" err="1"/>
              <a:t>Kunratických</a:t>
            </a:r>
            <a:endParaRPr lang="cs-CZ" b="1" dirty="0"/>
          </a:p>
          <a:p>
            <a:pPr algn="r">
              <a:lnSpc>
                <a:spcPct val="5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 </a:t>
            </a:r>
            <a:r>
              <a:rPr lang="en-US" b="1" dirty="0" err="1"/>
              <a:t>rybníků</a:t>
            </a:r>
            <a:r>
              <a:rPr lang="en-US" b="1" dirty="0"/>
              <a:t>, ř.km 27,007 - 28,197</a:t>
            </a:r>
            <a:endParaRPr lang="cs-CZ" sz="4600" dirty="0">
              <a:solidFill>
                <a:srgbClr val="0095D0"/>
              </a:solidFill>
            </a:endParaRPr>
          </a:p>
        </p:txBody>
      </p:sp>
      <p:pic>
        <p:nvPicPr>
          <p:cNvPr id="2056" name="Picture 8" descr="line_sho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4581525"/>
            <a:ext cx="5400676" cy="10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04BA4B60-FC64-4122-BB35-EB9903C7A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264" y="6309320"/>
            <a:ext cx="2088232" cy="74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Jan Železný, </a:t>
            </a:r>
            <a:r>
              <a:rPr lang="cs-CZ" dirty="0" err="1">
                <a:solidFill>
                  <a:srgbClr val="686769"/>
                </a:solidFill>
              </a:rPr>
              <a:t>DiS</a:t>
            </a:r>
            <a:r>
              <a:rPr lang="cs-CZ" dirty="0">
                <a:solidFill>
                  <a:srgbClr val="686769"/>
                </a:solidFill>
              </a:rPr>
              <a:t>. </a:t>
            </a:r>
          </a:p>
          <a:p>
            <a:pPr>
              <a:lnSpc>
                <a:spcPct val="79000"/>
              </a:lnSpc>
            </a:pPr>
            <a:endParaRPr lang="cs-CZ" dirty="0">
              <a:solidFill>
                <a:srgbClr val="686769"/>
              </a:solidFill>
            </a:endParaRPr>
          </a:p>
          <a:p>
            <a:pPr>
              <a:lnSpc>
                <a:spcPct val="79000"/>
              </a:lnSpc>
            </a:pPr>
            <a:endParaRPr lang="cs-CZ" dirty="0">
              <a:solidFill>
                <a:srgbClr val="68676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A9025EEA-2A0C-4498-9685-281F8C616E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2852834"/>
              </p:ext>
            </p:extLst>
          </p:nvPr>
        </p:nvGraphicFramePr>
        <p:xfrm>
          <a:off x="1113392" y="1966534"/>
          <a:ext cx="6917215" cy="4888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Acrobat Document" r:id="rId3" imgW="6415686" imgH="4533492" progId="Acrobat.Document.DC">
                  <p:embed/>
                </p:oleObj>
              </mc:Choice>
              <mc:Fallback>
                <p:oleObj name="Acrobat Document" r:id="rId3" imgW="6415686" imgH="453349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3392" y="1966534"/>
                        <a:ext cx="6917215" cy="4888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>
              <a:lnSpc>
                <a:spcPct val="79000"/>
              </a:lnSpc>
            </a:pPr>
            <a:r>
              <a:rPr lang="cs-CZ" sz="4800" dirty="0">
                <a:solidFill>
                  <a:srgbClr val="686769"/>
                </a:solidFill>
              </a:rPr>
              <a:t>Balvanitý skluz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264594E-119D-4806-BE6F-AA0B1F68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48" y="2002754"/>
            <a:ext cx="6265863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Podélný řez balvanitého skluzu </a:t>
            </a:r>
          </a:p>
        </p:txBody>
      </p:sp>
    </p:spTree>
    <p:extLst>
      <p:ext uri="{BB962C8B-B14F-4D97-AF65-F5344CB8AC3E}">
        <p14:creationId xmlns:p14="http://schemas.microsoft.com/office/powerpoint/2010/main" val="4024778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>
              <a:lnSpc>
                <a:spcPct val="79000"/>
              </a:lnSpc>
            </a:pPr>
            <a:r>
              <a:rPr lang="cs-CZ" sz="4800" dirty="0">
                <a:solidFill>
                  <a:srgbClr val="686769"/>
                </a:solidFill>
              </a:rPr>
              <a:t>Balvanitý skluz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264594E-119D-4806-BE6F-AA0B1F68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48" y="2002754"/>
            <a:ext cx="6265863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53A830C-68C9-4361-AFF2-2A0830197C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5604" y="2106291"/>
            <a:ext cx="7674828" cy="431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8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>
              <a:lnSpc>
                <a:spcPct val="79000"/>
              </a:lnSpc>
            </a:pPr>
            <a:r>
              <a:rPr lang="cs-CZ" sz="4800" dirty="0">
                <a:solidFill>
                  <a:srgbClr val="686769"/>
                </a:solidFill>
              </a:rPr>
              <a:t>Balvanitý skluz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264594E-119D-4806-BE6F-AA0B1F68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48" y="2002754"/>
            <a:ext cx="6265863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23BCEE-2641-4AFA-AFB2-3EC24528AD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0254" y="2106291"/>
            <a:ext cx="7674829" cy="431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48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762AE0B-383C-419A-8294-D06A0B7B02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51" y="2102192"/>
            <a:ext cx="7692381" cy="4326965"/>
          </a:xfrm>
          <a:prstGeom prst="rect">
            <a:avLst/>
          </a:prstGeom>
        </p:spPr>
      </p:pic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>
              <a:lnSpc>
                <a:spcPct val="79000"/>
              </a:lnSpc>
            </a:pPr>
            <a:r>
              <a:rPr lang="cs-CZ" sz="4800" dirty="0">
                <a:solidFill>
                  <a:srgbClr val="686769"/>
                </a:solidFill>
              </a:rPr>
              <a:t>Balvanitý skluz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264594E-119D-4806-BE6F-AA0B1F68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48" y="2002754"/>
            <a:ext cx="6265863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9111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>
              <a:lnSpc>
                <a:spcPct val="79000"/>
              </a:lnSpc>
            </a:pPr>
            <a:r>
              <a:rPr lang="cs-CZ" sz="4800" dirty="0">
                <a:solidFill>
                  <a:srgbClr val="686769"/>
                </a:solidFill>
              </a:rPr>
              <a:t>Balvanitý skluz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264594E-119D-4806-BE6F-AA0B1F68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48" y="2002754"/>
            <a:ext cx="6265863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00F1B00-2EF1-4235-BE09-9098706C22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51" y="2102192"/>
            <a:ext cx="7692381" cy="432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48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7FABD1A6-5BD3-4334-9893-6AD24C6994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285234"/>
              </p:ext>
            </p:extLst>
          </p:nvPr>
        </p:nvGraphicFramePr>
        <p:xfrm>
          <a:off x="1115616" y="1462760"/>
          <a:ext cx="7351741" cy="5195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Acrobat Document" r:id="rId3" imgW="6415686" imgH="4533492" progId="Acrobat.Document.DC">
                  <p:embed/>
                </p:oleObj>
              </mc:Choice>
              <mc:Fallback>
                <p:oleObj name="Acrobat Document" r:id="rId3" imgW="6415686" imgH="453349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5616" y="1462760"/>
                        <a:ext cx="7351741" cy="51958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>
              <a:lnSpc>
                <a:spcPct val="79000"/>
              </a:lnSpc>
            </a:pPr>
            <a:r>
              <a:rPr lang="cs-CZ" sz="4800" dirty="0">
                <a:solidFill>
                  <a:srgbClr val="686769"/>
                </a:solidFill>
              </a:rPr>
              <a:t>Složené koryto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264594E-119D-4806-BE6F-AA0B1F68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48" y="2002754"/>
            <a:ext cx="6265863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příčný řez korytem s miskovitým dnem</a:t>
            </a:r>
          </a:p>
        </p:txBody>
      </p:sp>
    </p:spTree>
    <p:extLst>
      <p:ext uri="{BB962C8B-B14F-4D97-AF65-F5344CB8AC3E}">
        <p14:creationId xmlns:p14="http://schemas.microsoft.com/office/powerpoint/2010/main" val="3989678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F090C429-25EF-4167-B0D0-9A229FA78F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048543"/>
              </p:ext>
            </p:extLst>
          </p:nvPr>
        </p:nvGraphicFramePr>
        <p:xfrm>
          <a:off x="740299" y="1378245"/>
          <a:ext cx="7520527" cy="531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Acrobat Document" r:id="rId3" imgW="6415686" imgH="4533492" progId="Acrobat.Document.DC">
                  <p:embed/>
                </p:oleObj>
              </mc:Choice>
              <mc:Fallback>
                <p:oleObj name="Acrobat Document" r:id="rId3" imgW="6415686" imgH="453349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0299" y="1378245"/>
                        <a:ext cx="7520527" cy="5315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>
              <a:lnSpc>
                <a:spcPct val="79000"/>
              </a:lnSpc>
            </a:pPr>
            <a:r>
              <a:rPr lang="cs-CZ" sz="4800" dirty="0">
                <a:solidFill>
                  <a:srgbClr val="686769"/>
                </a:solidFill>
              </a:rPr>
              <a:t>Složené koryto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264594E-119D-4806-BE6F-AA0B1F68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48" y="2002754"/>
            <a:ext cx="6265863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příčný řez korytem se dvěma kynetami</a:t>
            </a:r>
          </a:p>
        </p:txBody>
      </p:sp>
    </p:spTree>
    <p:extLst>
      <p:ext uri="{BB962C8B-B14F-4D97-AF65-F5344CB8AC3E}">
        <p14:creationId xmlns:p14="http://schemas.microsoft.com/office/powerpoint/2010/main" val="2056118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>
              <a:lnSpc>
                <a:spcPct val="79000"/>
              </a:lnSpc>
            </a:pPr>
            <a:r>
              <a:rPr lang="cs-CZ" sz="4800" dirty="0">
                <a:solidFill>
                  <a:srgbClr val="686769"/>
                </a:solidFill>
              </a:rPr>
              <a:t>Složené koryto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264594E-119D-4806-BE6F-AA0B1F68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48" y="2002754"/>
            <a:ext cx="6265863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357160D-34F3-4501-96FD-30C25B4BC2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2648" y="2102192"/>
            <a:ext cx="7692380" cy="432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96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>
              <a:lnSpc>
                <a:spcPct val="79000"/>
              </a:lnSpc>
            </a:pPr>
            <a:r>
              <a:rPr lang="cs-CZ" sz="4800" dirty="0">
                <a:solidFill>
                  <a:srgbClr val="686769"/>
                </a:solidFill>
              </a:rPr>
              <a:t>Složené koryto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264594E-119D-4806-BE6F-AA0B1F68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48" y="2002754"/>
            <a:ext cx="6265863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B898B38-6EBB-49F4-A0A8-1204ADD07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2648" y="2109379"/>
            <a:ext cx="7692380" cy="432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10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>
              <a:lnSpc>
                <a:spcPct val="79000"/>
              </a:lnSpc>
            </a:pPr>
            <a:r>
              <a:rPr lang="cs-CZ" sz="4800" dirty="0">
                <a:solidFill>
                  <a:srgbClr val="686769"/>
                </a:solidFill>
              </a:rPr>
              <a:t>Složené koryto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264594E-119D-4806-BE6F-AA0B1F68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48" y="2002754"/>
            <a:ext cx="6265863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03F1691-80F2-45EE-8932-5B8D8FC2C7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48" y="2105439"/>
            <a:ext cx="7692380" cy="432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29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waves_a4_b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916113"/>
            <a:ext cx="9359900" cy="498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odra_he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1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508825"/>
            <a:ext cx="7796213" cy="2481263"/>
          </a:xfrm>
        </p:spPr>
        <p:txBody>
          <a:bodyPr/>
          <a:lstStyle/>
          <a:p>
            <a:pPr>
              <a:buFontTx/>
              <a:buNone/>
            </a:pPr>
            <a:r>
              <a:rPr lang="cs-CZ" sz="4800" dirty="0">
                <a:solidFill>
                  <a:schemeClr val="bg1"/>
                </a:solidFill>
              </a:rPr>
              <a:t>Údaje o projektu</a:t>
            </a:r>
            <a:r>
              <a:rPr lang="cs-CZ" sz="4800" dirty="0">
                <a:solidFill>
                  <a:srgbClr val="0095D0"/>
                </a:solidFill>
              </a:rPr>
              <a:t> </a:t>
            </a:r>
            <a:endParaRPr lang="cs-CZ" sz="4800" dirty="0">
              <a:solidFill>
                <a:schemeClr val="bg1"/>
              </a:solidFill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23528" y="3068638"/>
            <a:ext cx="8712968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686769"/>
                </a:solidFill>
              </a:rPr>
              <a:t>Délka úpravy: 	1190m</a:t>
            </a:r>
          </a:p>
          <a:p>
            <a:r>
              <a:rPr lang="cs-CZ" sz="2800" dirty="0">
                <a:solidFill>
                  <a:srgbClr val="686769"/>
                </a:solidFill>
              </a:rPr>
              <a:t>Délka realizace: 	36 měsíců</a:t>
            </a:r>
          </a:p>
          <a:p>
            <a:r>
              <a:rPr lang="cs-CZ" sz="2800" dirty="0">
                <a:solidFill>
                  <a:srgbClr val="686769"/>
                </a:solidFill>
              </a:rPr>
              <a:t>Náklady stavby:	77 532 tis Kč bez DPH</a:t>
            </a:r>
          </a:p>
          <a:p>
            <a:pPr marL="2778125" indent="-2778125"/>
            <a:r>
              <a:rPr lang="cs-CZ" sz="2800" dirty="0">
                <a:solidFill>
                  <a:srgbClr val="686769"/>
                </a:solidFill>
              </a:rPr>
              <a:t>Financování:	Operační fond Životního Prostředí     a z vlastních prostředků objednatele</a:t>
            </a:r>
          </a:p>
          <a:p>
            <a:r>
              <a:rPr lang="cs-CZ" sz="2800" dirty="0">
                <a:solidFill>
                  <a:srgbClr val="686769"/>
                </a:solidFill>
              </a:rPr>
              <a:t>Objednatel:		Povodí Ohře, státní podnik</a:t>
            </a:r>
          </a:p>
          <a:p>
            <a:r>
              <a:rPr lang="cs-CZ" sz="2800" dirty="0">
                <a:solidFill>
                  <a:srgbClr val="686769"/>
                </a:solidFill>
              </a:rPr>
              <a:t>Projektant:		AZ </a:t>
            </a:r>
            <a:r>
              <a:rPr lang="cs-CZ" sz="2800" dirty="0" err="1">
                <a:solidFill>
                  <a:srgbClr val="686769"/>
                </a:solidFill>
              </a:rPr>
              <a:t>Consult</a:t>
            </a:r>
            <a:r>
              <a:rPr lang="cs-CZ" sz="2800" dirty="0">
                <a:solidFill>
                  <a:srgbClr val="686769"/>
                </a:solidFill>
              </a:rPr>
              <a:t> spol. s r.o.</a:t>
            </a:r>
          </a:p>
          <a:p>
            <a:r>
              <a:rPr lang="cs-CZ" sz="2800" dirty="0">
                <a:solidFill>
                  <a:srgbClr val="686769"/>
                </a:solidFill>
              </a:rPr>
              <a:t>Dodavatel: 		RRR spol. s r.o.</a:t>
            </a:r>
          </a:p>
        </p:txBody>
      </p:sp>
      <p:pic>
        <p:nvPicPr>
          <p:cNvPr id="3080" name="Picture 8" descr="line_white_sho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844675"/>
            <a:ext cx="5513388" cy="10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>
              <a:lnSpc>
                <a:spcPct val="79000"/>
              </a:lnSpc>
            </a:pPr>
            <a:r>
              <a:rPr lang="cs-CZ" sz="4800" dirty="0">
                <a:solidFill>
                  <a:srgbClr val="686769"/>
                </a:solidFill>
              </a:rPr>
              <a:t>Složené koryto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264594E-119D-4806-BE6F-AA0B1F68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48" y="2002754"/>
            <a:ext cx="6265863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AE71A25-271F-4EC2-AFFA-436C399355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48" y="2102192"/>
            <a:ext cx="7692382" cy="432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7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6528BBFD-26BC-4BE9-A179-5E02666FAF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932164"/>
              </p:ext>
            </p:extLst>
          </p:nvPr>
        </p:nvGraphicFramePr>
        <p:xfrm>
          <a:off x="1061066" y="1796878"/>
          <a:ext cx="6878994" cy="4861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Acrobat Document" r:id="rId3" imgW="6415686" imgH="4533492" progId="Acrobat.Document.DC">
                  <p:embed/>
                </p:oleObj>
              </mc:Choice>
              <mc:Fallback>
                <p:oleObj name="Acrobat Document" r:id="rId3" imgW="6415686" imgH="453349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1066" y="1796878"/>
                        <a:ext cx="6878994" cy="4861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>
              <a:lnSpc>
                <a:spcPct val="79000"/>
              </a:lnSpc>
            </a:pPr>
            <a:r>
              <a:rPr lang="cs-CZ" sz="4800" dirty="0">
                <a:solidFill>
                  <a:srgbClr val="686769"/>
                </a:solidFill>
              </a:rPr>
              <a:t>Rozvolněná trasa koryta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264594E-119D-4806-BE6F-AA0B1F68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48" y="2002754"/>
            <a:ext cx="6265863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příčný řez</a:t>
            </a:r>
          </a:p>
        </p:txBody>
      </p:sp>
    </p:spTree>
    <p:extLst>
      <p:ext uri="{BB962C8B-B14F-4D97-AF65-F5344CB8AC3E}">
        <p14:creationId xmlns:p14="http://schemas.microsoft.com/office/powerpoint/2010/main" val="1704122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9F063DE6-F47F-4982-BF28-36C59B5517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999635"/>
              </p:ext>
            </p:extLst>
          </p:nvPr>
        </p:nvGraphicFramePr>
        <p:xfrm>
          <a:off x="1364456" y="2158341"/>
          <a:ext cx="6415087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Acrobat Document" r:id="rId3" imgW="6415686" imgH="4533492" progId="Acrobat.Document.DC">
                  <p:embed/>
                </p:oleObj>
              </mc:Choice>
              <mc:Fallback>
                <p:oleObj name="Acrobat Document" r:id="rId3" imgW="6415686" imgH="453349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4456" y="2158341"/>
                        <a:ext cx="6415087" cy="453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>
              <a:lnSpc>
                <a:spcPct val="79000"/>
              </a:lnSpc>
            </a:pPr>
            <a:r>
              <a:rPr lang="cs-CZ" sz="4800" dirty="0">
                <a:solidFill>
                  <a:srgbClr val="686769"/>
                </a:solidFill>
              </a:rPr>
              <a:t>Rozvolněná trasa koryta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264594E-119D-4806-BE6F-AA0B1F68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48" y="2002754"/>
            <a:ext cx="6265863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situace</a:t>
            </a:r>
          </a:p>
        </p:txBody>
      </p:sp>
    </p:spTree>
    <p:extLst>
      <p:ext uri="{BB962C8B-B14F-4D97-AF65-F5344CB8AC3E}">
        <p14:creationId xmlns:p14="http://schemas.microsoft.com/office/powerpoint/2010/main" val="2945345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>
              <a:lnSpc>
                <a:spcPct val="79000"/>
              </a:lnSpc>
            </a:pPr>
            <a:r>
              <a:rPr lang="cs-CZ" sz="4800" dirty="0">
                <a:solidFill>
                  <a:srgbClr val="686769"/>
                </a:solidFill>
              </a:rPr>
              <a:t>Rozvolněná trasa koryta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264594E-119D-4806-BE6F-AA0B1F68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48" y="2002754"/>
            <a:ext cx="6265863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E725D2-D8FB-4992-9A5E-EE21AE672F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5575" y="2187191"/>
            <a:ext cx="7691399" cy="355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92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>
              <a:lnSpc>
                <a:spcPct val="79000"/>
              </a:lnSpc>
            </a:pPr>
            <a:r>
              <a:rPr lang="cs-CZ" sz="4800" dirty="0">
                <a:solidFill>
                  <a:srgbClr val="686769"/>
                </a:solidFill>
              </a:rPr>
              <a:t>Rozvolněná trasa koryta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264594E-119D-4806-BE6F-AA0B1F68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48" y="2002754"/>
            <a:ext cx="6265863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46EB63B-D63F-418E-A9E5-7F55824B20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5576" y="2185220"/>
            <a:ext cx="7691400" cy="35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03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F7A39E2E-41B7-4629-A83B-8F42EB9059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2470451"/>
              </p:ext>
            </p:extLst>
          </p:nvPr>
        </p:nvGraphicFramePr>
        <p:xfrm>
          <a:off x="1115616" y="2090468"/>
          <a:ext cx="6595284" cy="4661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Acrobat Document" r:id="rId3" imgW="6415686" imgH="4533492" progId="Acrobat.Document.DC">
                  <p:embed/>
                </p:oleObj>
              </mc:Choice>
              <mc:Fallback>
                <p:oleObj name="Acrobat Document" r:id="rId3" imgW="6415686" imgH="453349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5616" y="2090468"/>
                        <a:ext cx="6595284" cy="4661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>
              <a:lnSpc>
                <a:spcPct val="79000"/>
              </a:lnSpc>
            </a:pPr>
            <a:r>
              <a:rPr lang="cs-CZ" sz="4800" dirty="0">
                <a:solidFill>
                  <a:srgbClr val="686769"/>
                </a:solidFill>
              </a:rPr>
              <a:t>Úprava měřícího místa ČHMÚ a propustku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264594E-119D-4806-BE6F-AA0B1F68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48" y="2002754"/>
            <a:ext cx="6265863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situace</a:t>
            </a:r>
          </a:p>
        </p:txBody>
      </p:sp>
    </p:spTree>
    <p:extLst>
      <p:ext uri="{BB962C8B-B14F-4D97-AF65-F5344CB8AC3E}">
        <p14:creationId xmlns:p14="http://schemas.microsoft.com/office/powerpoint/2010/main" val="1117376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>
              <a:lnSpc>
                <a:spcPct val="79000"/>
              </a:lnSpc>
            </a:pPr>
            <a:r>
              <a:rPr lang="cs-CZ" sz="4800" dirty="0">
                <a:solidFill>
                  <a:srgbClr val="686769"/>
                </a:solidFill>
              </a:rPr>
              <a:t>Úprava měřícího místa ČHMÚ a propustku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264594E-119D-4806-BE6F-AA0B1F68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48" y="2002754"/>
            <a:ext cx="6265863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B07BEDE-9176-4DAC-8830-609B110E8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2507" y="2125907"/>
            <a:ext cx="7684057" cy="354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62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>
              <a:lnSpc>
                <a:spcPct val="79000"/>
              </a:lnSpc>
            </a:pPr>
            <a:r>
              <a:rPr lang="cs-CZ" sz="4800" dirty="0">
                <a:solidFill>
                  <a:srgbClr val="686769"/>
                </a:solidFill>
              </a:rPr>
              <a:t>Úprava měřícího místa ČHMÚ a propustku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264594E-119D-4806-BE6F-AA0B1F68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48" y="2002754"/>
            <a:ext cx="6265863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3DCC49-438A-4C3E-8D37-D324F210CB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2507" y="2125907"/>
            <a:ext cx="7693916" cy="355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39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>
              <a:lnSpc>
                <a:spcPct val="79000"/>
              </a:lnSpc>
            </a:pPr>
            <a:r>
              <a:rPr lang="cs-CZ" sz="4800" dirty="0">
                <a:solidFill>
                  <a:srgbClr val="686769"/>
                </a:solidFill>
              </a:rPr>
              <a:t>Lávky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264594E-119D-4806-BE6F-AA0B1F68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48" y="2002754"/>
            <a:ext cx="6265863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řez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FAEE61DA-F22D-40AF-953E-88A1454206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109929"/>
              </p:ext>
            </p:extLst>
          </p:nvPr>
        </p:nvGraphicFramePr>
        <p:xfrm>
          <a:off x="1293019" y="2201496"/>
          <a:ext cx="6415088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" name="Acrobat Document" r:id="rId4" imgW="6415686" imgH="4533492" progId="Acrobat.Document.DC">
                  <p:embed/>
                </p:oleObj>
              </mc:Choice>
              <mc:Fallback>
                <p:oleObj name="Acrobat Document" r:id="rId4" imgW="6415686" imgH="453349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93019" y="2201496"/>
                        <a:ext cx="6415088" cy="453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2934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>
              <a:lnSpc>
                <a:spcPct val="79000"/>
              </a:lnSpc>
            </a:pPr>
            <a:r>
              <a:rPr lang="cs-CZ" sz="4800" dirty="0">
                <a:solidFill>
                  <a:srgbClr val="686769"/>
                </a:solidFill>
              </a:rPr>
              <a:t>Lávky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264594E-119D-4806-BE6F-AA0B1F68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48" y="2002754"/>
            <a:ext cx="6265863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E15B643-5F0D-4DA2-8E16-F33D5F9EAD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2161" y="2133491"/>
            <a:ext cx="7714403" cy="356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98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/>
            <a:r>
              <a:rPr lang="cs-CZ" sz="4800" dirty="0">
                <a:solidFill>
                  <a:srgbClr val="686769"/>
                </a:solidFill>
              </a:rPr>
              <a:t>Umístění stavby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D42A8CB-16A7-44A4-A34E-144EE9FCF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239" y="2034568"/>
            <a:ext cx="5832647" cy="433208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7" name="Picture 21" descr="waves_a4_back-d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3613"/>
            <a:ext cx="9144000" cy="462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1412875"/>
            <a:ext cx="7283450" cy="1143000"/>
          </a:xfrm>
        </p:spPr>
        <p:txBody>
          <a:bodyPr/>
          <a:lstStyle/>
          <a:p>
            <a:pPr algn="l"/>
            <a:r>
              <a:rPr lang="cs-CZ" dirty="0">
                <a:solidFill>
                  <a:srgbClr val="757477"/>
                </a:solidFill>
              </a:rPr>
              <a:t>Biologický monitoring</a:t>
            </a:r>
          </a:p>
        </p:txBody>
      </p:sp>
      <p:pic>
        <p:nvPicPr>
          <p:cNvPr id="4103" name="Picture 7" descr="blue_squ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781300"/>
            <a:ext cx="144462" cy="14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1908175" y="2708275"/>
            <a:ext cx="6265863" cy="74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proveden  v červnu 2021, září 2021 a dubnu 2022 </a:t>
            </a:r>
          </a:p>
          <a:p>
            <a:pPr>
              <a:lnSpc>
                <a:spcPct val="79000"/>
              </a:lnSpc>
            </a:pPr>
            <a:endParaRPr lang="cs-CZ" dirty="0">
              <a:solidFill>
                <a:srgbClr val="686769"/>
              </a:solidFill>
            </a:endParaRPr>
          </a:p>
          <a:p>
            <a:pPr>
              <a:lnSpc>
                <a:spcPct val="79000"/>
              </a:lnSpc>
            </a:pPr>
            <a:endParaRPr lang="cs-CZ" dirty="0">
              <a:solidFill>
                <a:srgbClr val="686769"/>
              </a:solidFill>
            </a:endParaRPr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1403350" y="1412875"/>
            <a:ext cx="7283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cs-CZ" sz="4400" dirty="0">
              <a:solidFill>
                <a:srgbClr val="757477"/>
              </a:solidFill>
            </a:endParaRPr>
          </a:p>
        </p:txBody>
      </p:sp>
      <p:pic>
        <p:nvPicPr>
          <p:cNvPr id="4116" name="Picture 20" descr="line_shor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1989138"/>
            <a:ext cx="2447926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996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>
              <a:lnSpc>
                <a:spcPct val="79000"/>
              </a:lnSpc>
            </a:pPr>
            <a:r>
              <a:rPr lang="cs-CZ" sz="4800" dirty="0">
                <a:solidFill>
                  <a:srgbClr val="686769"/>
                </a:solidFill>
              </a:rPr>
              <a:t>Biologický monitoring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264594E-119D-4806-BE6F-AA0B1F68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48" y="2002754"/>
            <a:ext cx="6265863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A0A0377-9772-43C4-A9C2-0C87723DF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47" y="2332919"/>
            <a:ext cx="8523705" cy="371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66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>
              <a:lnSpc>
                <a:spcPct val="79000"/>
              </a:lnSpc>
            </a:pPr>
            <a:r>
              <a:rPr lang="cs-CZ" sz="4800" dirty="0">
                <a:solidFill>
                  <a:srgbClr val="686769"/>
                </a:solidFill>
              </a:rPr>
              <a:t>Biologický monitoring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264594E-119D-4806-BE6F-AA0B1F68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48" y="2002754"/>
            <a:ext cx="6265863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88CD59F-4712-459B-8F5E-A8B535052E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2133058"/>
            <a:ext cx="3312368" cy="44282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6328F44-4EB0-4008-B5E2-8C89C31B1B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33" y="2125907"/>
            <a:ext cx="3312368" cy="442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694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>
              <a:lnSpc>
                <a:spcPct val="79000"/>
              </a:lnSpc>
            </a:pPr>
            <a:r>
              <a:rPr lang="cs-CZ" sz="4800" dirty="0">
                <a:solidFill>
                  <a:srgbClr val="686769"/>
                </a:solidFill>
              </a:rPr>
              <a:t>Biologický monitoring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264594E-119D-4806-BE6F-AA0B1F68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48" y="2002754"/>
            <a:ext cx="6265863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 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FCD123CC-ED4C-47F5-BEC1-B13D17953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5" y="2437083"/>
            <a:ext cx="7346454" cy="140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9000"/>
              </a:lnSpc>
            </a:pPr>
            <a:r>
              <a:rPr lang="cs-CZ" b="1" dirty="0"/>
              <a:t>Hlavním ukazatelem dosažených revitalizačních efektů je pstruh obecný, který osidluje už všechny revitalizované úseky. Pstruhové společenství s jeho početní dominancí ještě doplňují druhy jako vranka obecná, mřenka mramorovaná a mihule potoční. </a:t>
            </a:r>
            <a:endParaRPr lang="cs-CZ" dirty="0">
              <a:solidFill>
                <a:srgbClr val="686769"/>
              </a:solidFill>
            </a:endParaRPr>
          </a:p>
          <a:p>
            <a:pPr>
              <a:lnSpc>
                <a:spcPct val="79000"/>
              </a:lnSpc>
            </a:pPr>
            <a:endParaRPr lang="cs-CZ" dirty="0">
              <a:solidFill>
                <a:srgbClr val="6867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684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7" name="Picture 21" descr="waves_a4_back-d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3613"/>
            <a:ext cx="9144000" cy="462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1412875"/>
            <a:ext cx="7283450" cy="1143000"/>
          </a:xfrm>
        </p:spPr>
        <p:txBody>
          <a:bodyPr/>
          <a:lstStyle/>
          <a:p>
            <a:pPr algn="l"/>
            <a:r>
              <a:rPr lang="cs-CZ" dirty="0">
                <a:solidFill>
                  <a:srgbClr val="757477"/>
                </a:solidFill>
              </a:rPr>
              <a:t>Děkujeme za pozornost.</a:t>
            </a:r>
          </a:p>
        </p:txBody>
      </p:sp>
      <p:pic>
        <p:nvPicPr>
          <p:cNvPr id="4103" name="Picture 7" descr="blue_squ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781300"/>
            <a:ext cx="144462" cy="14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1908175" y="2708275"/>
            <a:ext cx="6265863" cy="74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Ing. Lenka Bartošová a Jan Železný, </a:t>
            </a:r>
            <a:r>
              <a:rPr lang="cs-CZ" dirty="0" err="1">
                <a:solidFill>
                  <a:srgbClr val="686769"/>
                </a:solidFill>
              </a:rPr>
              <a:t>DiS</a:t>
            </a:r>
            <a:r>
              <a:rPr lang="cs-CZ" dirty="0">
                <a:solidFill>
                  <a:srgbClr val="686769"/>
                </a:solidFill>
              </a:rPr>
              <a:t>. </a:t>
            </a:r>
          </a:p>
          <a:p>
            <a:pPr>
              <a:lnSpc>
                <a:spcPct val="79000"/>
              </a:lnSpc>
            </a:pPr>
            <a:endParaRPr lang="cs-CZ" dirty="0">
              <a:solidFill>
                <a:srgbClr val="686769"/>
              </a:solidFill>
            </a:endParaRPr>
          </a:p>
          <a:p>
            <a:pPr>
              <a:lnSpc>
                <a:spcPct val="79000"/>
              </a:lnSpc>
            </a:pPr>
            <a:endParaRPr lang="cs-CZ" dirty="0">
              <a:solidFill>
                <a:srgbClr val="686769"/>
              </a:solidFill>
            </a:endParaRPr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1403350" y="1412875"/>
            <a:ext cx="7283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cs-CZ" sz="4400" dirty="0">
              <a:solidFill>
                <a:srgbClr val="757477"/>
              </a:solidFill>
            </a:endParaRPr>
          </a:p>
        </p:txBody>
      </p:sp>
      <p:pic>
        <p:nvPicPr>
          <p:cNvPr id="4116" name="Picture 20" descr="line_shor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1989138"/>
            <a:ext cx="2447926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743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/>
            <a:r>
              <a:rPr lang="cs-CZ" sz="4800" dirty="0">
                <a:solidFill>
                  <a:srgbClr val="686769"/>
                </a:solidFill>
              </a:rPr>
              <a:t>Umístění stavby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7932CE0-521E-42F7-8C12-E37DAA29D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2" y="2003002"/>
            <a:ext cx="8316416" cy="467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61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7" name="Picture 21" descr="waves_a4_back-d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3613"/>
            <a:ext cx="9144000" cy="462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1412875"/>
            <a:ext cx="7283450" cy="1143000"/>
          </a:xfrm>
        </p:spPr>
        <p:txBody>
          <a:bodyPr/>
          <a:lstStyle/>
          <a:p>
            <a:pPr algn="l"/>
            <a:r>
              <a:rPr lang="cs-CZ" dirty="0">
                <a:solidFill>
                  <a:srgbClr val="757477"/>
                </a:solidFill>
              </a:rPr>
              <a:t>Hlavní cíle projektu</a:t>
            </a:r>
          </a:p>
        </p:txBody>
      </p:sp>
      <p:pic>
        <p:nvPicPr>
          <p:cNvPr id="4103" name="Picture 7" descr="blue_squ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781300"/>
            <a:ext cx="144462" cy="14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lue_squ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213100"/>
            <a:ext cx="144462" cy="14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blue_squ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643313"/>
            <a:ext cx="144462" cy="14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1908175" y="2708275"/>
            <a:ext cx="6265863" cy="204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Revitalizace betonového obtokového koryta Svitávky</a:t>
            </a:r>
          </a:p>
          <a:p>
            <a:pPr>
              <a:lnSpc>
                <a:spcPct val="79000"/>
              </a:lnSpc>
            </a:pPr>
            <a:endParaRPr lang="cs-CZ" dirty="0">
              <a:solidFill>
                <a:srgbClr val="686769"/>
              </a:solidFill>
            </a:endParaRPr>
          </a:p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Odstranění migračních překážek</a:t>
            </a:r>
          </a:p>
          <a:p>
            <a:pPr>
              <a:lnSpc>
                <a:spcPct val="79000"/>
              </a:lnSpc>
            </a:pPr>
            <a:endParaRPr lang="cs-CZ" dirty="0">
              <a:solidFill>
                <a:srgbClr val="686769"/>
              </a:solidFill>
            </a:endParaRPr>
          </a:p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Protipovodňová ochrana Kunratických rybníků</a:t>
            </a:r>
          </a:p>
          <a:p>
            <a:pPr>
              <a:lnSpc>
                <a:spcPct val="79000"/>
              </a:lnSpc>
            </a:pPr>
            <a:endParaRPr lang="cs-CZ" dirty="0">
              <a:solidFill>
                <a:srgbClr val="686769"/>
              </a:solidFill>
            </a:endParaRPr>
          </a:p>
          <a:p>
            <a:pPr>
              <a:lnSpc>
                <a:spcPct val="79000"/>
              </a:lnSpc>
            </a:pPr>
            <a:endParaRPr lang="cs-CZ" dirty="0">
              <a:solidFill>
                <a:srgbClr val="686769"/>
              </a:solidFill>
            </a:endParaRPr>
          </a:p>
          <a:p>
            <a:pPr>
              <a:lnSpc>
                <a:spcPct val="79000"/>
              </a:lnSpc>
            </a:pPr>
            <a:endParaRPr lang="cs-CZ" dirty="0">
              <a:solidFill>
                <a:srgbClr val="686769"/>
              </a:solidFill>
            </a:endParaRPr>
          </a:p>
          <a:p>
            <a:pPr>
              <a:lnSpc>
                <a:spcPct val="79000"/>
              </a:lnSpc>
            </a:pPr>
            <a:endParaRPr lang="cs-CZ" dirty="0">
              <a:solidFill>
                <a:srgbClr val="686769"/>
              </a:solidFill>
            </a:endParaRPr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1403350" y="1412875"/>
            <a:ext cx="7283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cs-CZ" sz="4400" dirty="0">
              <a:solidFill>
                <a:srgbClr val="757477"/>
              </a:solidFill>
            </a:endParaRPr>
          </a:p>
        </p:txBody>
      </p:sp>
      <p:pic>
        <p:nvPicPr>
          <p:cNvPr id="4116" name="Picture 20" descr="line_shor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1989138"/>
            <a:ext cx="2447926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/>
            <a:r>
              <a:rPr lang="cs-CZ" sz="4800" dirty="0">
                <a:solidFill>
                  <a:srgbClr val="686769"/>
                </a:solidFill>
              </a:rPr>
              <a:t>Původní stav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02B8CCC-D09F-419D-B70C-C07D2AB1CA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0" y="2007935"/>
            <a:ext cx="8010000" cy="45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09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/>
            <a:r>
              <a:rPr lang="cs-CZ" sz="4800" dirty="0">
                <a:solidFill>
                  <a:srgbClr val="686769"/>
                </a:solidFill>
              </a:rPr>
              <a:t>Původní stav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2A6166A-E02D-4033-9FAC-48666E9F12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0" y="2002754"/>
            <a:ext cx="8019211" cy="451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38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7" name="Picture 21" descr="waves_a4_back-d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3613"/>
            <a:ext cx="9144000" cy="462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1412875"/>
            <a:ext cx="7283450" cy="1143000"/>
          </a:xfrm>
        </p:spPr>
        <p:txBody>
          <a:bodyPr/>
          <a:lstStyle/>
          <a:p>
            <a:pPr algn="l"/>
            <a:r>
              <a:rPr lang="cs-CZ" dirty="0">
                <a:solidFill>
                  <a:srgbClr val="757477"/>
                </a:solidFill>
              </a:rPr>
              <a:t>Hlavní objekty stavby</a:t>
            </a:r>
          </a:p>
        </p:txBody>
      </p:sp>
      <p:pic>
        <p:nvPicPr>
          <p:cNvPr id="4103" name="Picture 7" descr="blue_squ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781300"/>
            <a:ext cx="144462" cy="14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lue_squ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213100"/>
            <a:ext cx="144462" cy="14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blue_squ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643313"/>
            <a:ext cx="144462" cy="14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lue_squ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075113"/>
            <a:ext cx="144462" cy="14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blue_squ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508500"/>
            <a:ext cx="144462" cy="14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1908175" y="2708275"/>
            <a:ext cx="6265863" cy="204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SO 01 Balvanitý skluz v délce 459m tvořený 126 tůněmi</a:t>
            </a:r>
          </a:p>
          <a:p>
            <a:pPr>
              <a:lnSpc>
                <a:spcPct val="79000"/>
              </a:lnSpc>
            </a:pPr>
            <a:endParaRPr lang="cs-CZ" dirty="0">
              <a:solidFill>
                <a:srgbClr val="686769"/>
              </a:solidFill>
            </a:endParaRPr>
          </a:p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SO 02 Složené koryto v délce 585m s miskovitým dnem</a:t>
            </a:r>
          </a:p>
          <a:p>
            <a:pPr>
              <a:lnSpc>
                <a:spcPct val="79000"/>
              </a:lnSpc>
            </a:pPr>
            <a:endParaRPr lang="cs-CZ" dirty="0">
              <a:solidFill>
                <a:srgbClr val="686769"/>
              </a:solidFill>
            </a:endParaRPr>
          </a:p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SO 03 Rozvolněná trasa koryta v délce 146m</a:t>
            </a:r>
          </a:p>
          <a:p>
            <a:pPr>
              <a:lnSpc>
                <a:spcPct val="79000"/>
              </a:lnSpc>
            </a:pPr>
            <a:endParaRPr lang="cs-CZ" dirty="0">
              <a:solidFill>
                <a:srgbClr val="686769"/>
              </a:solidFill>
            </a:endParaRPr>
          </a:p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SO 04 Úprava měřícího místa ČHMÚ a propustku</a:t>
            </a:r>
          </a:p>
          <a:p>
            <a:pPr>
              <a:lnSpc>
                <a:spcPct val="79000"/>
              </a:lnSpc>
            </a:pPr>
            <a:endParaRPr lang="cs-CZ" dirty="0">
              <a:solidFill>
                <a:srgbClr val="686769"/>
              </a:solidFill>
            </a:endParaRPr>
          </a:p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SO 05 Lávky</a:t>
            </a:r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1403350" y="1412875"/>
            <a:ext cx="7283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cs-CZ" sz="4400" dirty="0">
              <a:solidFill>
                <a:srgbClr val="757477"/>
              </a:solidFill>
            </a:endParaRPr>
          </a:p>
        </p:txBody>
      </p:sp>
      <p:pic>
        <p:nvPicPr>
          <p:cNvPr id="4116" name="Picture 20" descr="line_shor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1989138"/>
            <a:ext cx="2447926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052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8BD906F1-BA9B-4DA4-9D5C-3325F33A68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1900043"/>
              </p:ext>
            </p:extLst>
          </p:nvPr>
        </p:nvGraphicFramePr>
        <p:xfrm>
          <a:off x="909778" y="1773238"/>
          <a:ext cx="7194511" cy="508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Acrobat Document" r:id="rId3" imgW="6415686" imgH="4533492" progId="Acrobat.Document.DC">
                  <p:embed/>
                </p:oleObj>
              </mc:Choice>
              <mc:Fallback>
                <p:oleObj name="Acrobat Document" r:id="rId3" imgW="6415686" imgH="453349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9778" y="1773238"/>
                        <a:ext cx="7194511" cy="5084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51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755576" y="199354"/>
            <a:ext cx="8062912" cy="1803400"/>
          </a:xfrm>
        </p:spPr>
        <p:txBody>
          <a:bodyPr/>
          <a:lstStyle/>
          <a:p>
            <a:pPr algn="l">
              <a:lnSpc>
                <a:spcPct val="79000"/>
              </a:lnSpc>
            </a:pPr>
            <a:r>
              <a:rPr lang="cs-CZ" sz="4800" dirty="0">
                <a:solidFill>
                  <a:srgbClr val="686769"/>
                </a:solidFill>
              </a:rPr>
              <a:t>Balvanitý skluz</a:t>
            </a:r>
          </a:p>
        </p:txBody>
      </p:sp>
      <p:pic>
        <p:nvPicPr>
          <p:cNvPr id="5153" name="Picture 33" descr="line_sho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5400675" cy="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264594E-119D-4806-BE6F-AA0B1F68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48" y="2002754"/>
            <a:ext cx="6265863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9000"/>
              </a:lnSpc>
            </a:pPr>
            <a:r>
              <a:rPr lang="cs-CZ" dirty="0">
                <a:solidFill>
                  <a:srgbClr val="686769"/>
                </a:solidFill>
              </a:rPr>
              <a:t>příčný řez balvanitým prahem</a:t>
            </a:r>
          </a:p>
        </p:txBody>
      </p:sp>
    </p:spTree>
    <p:extLst>
      <p:ext uri="{BB962C8B-B14F-4D97-AF65-F5344CB8AC3E}">
        <p14:creationId xmlns:p14="http://schemas.microsoft.com/office/powerpoint/2010/main" val="330740040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</Template>
  <TotalTime>0</TotalTime>
  <Words>317</Words>
  <Application>Microsoft Office PowerPoint</Application>
  <PresentationFormat>Předvádění na obrazovce (4:3)</PresentationFormat>
  <Paragraphs>87</Paragraphs>
  <Slides>34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7" baseType="lpstr">
      <vt:lpstr>Arial</vt:lpstr>
      <vt:lpstr>Prezentace</vt:lpstr>
      <vt:lpstr>Acrobat Document</vt:lpstr>
      <vt:lpstr>Prezentace aplikace PowerPoint</vt:lpstr>
      <vt:lpstr>Prezentace aplikace PowerPoint</vt:lpstr>
      <vt:lpstr>Umístění stavby</vt:lpstr>
      <vt:lpstr>Umístění stavby</vt:lpstr>
      <vt:lpstr>Hlavní cíle projektu</vt:lpstr>
      <vt:lpstr>Původní stav</vt:lpstr>
      <vt:lpstr>Původní stav</vt:lpstr>
      <vt:lpstr>Hlavní objekty stavby</vt:lpstr>
      <vt:lpstr>Balvanitý skluz</vt:lpstr>
      <vt:lpstr>Balvanitý skluz</vt:lpstr>
      <vt:lpstr>Balvanitý skluz</vt:lpstr>
      <vt:lpstr>Balvanitý skluz</vt:lpstr>
      <vt:lpstr>Balvanitý skluz</vt:lpstr>
      <vt:lpstr>Balvanitý skluz</vt:lpstr>
      <vt:lpstr>Složené koryto</vt:lpstr>
      <vt:lpstr>Složené koryto</vt:lpstr>
      <vt:lpstr>Složené koryto</vt:lpstr>
      <vt:lpstr>Složené koryto</vt:lpstr>
      <vt:lpstr>Složené koryto</vt:lpstr>
      <vt:lpstr>Složené koryto</vt:lpstr>
      <vt:lpstr>Rozvolněná trasa koryta</vt:lpstr>
      <vt:lpstr>Rozvolněná trasa koryta</vt:lpstr>
      <vt:lpstr>Rozvolněná trasa koryta</vt:lpstr>
      <vt:lpstr>Rozvolněná trasa koryta</vt:lpstr>
      <vt:lpstr>Úprava měřícího místa ČHMÚ a propustku</vt:lpstr>
      <vt:lpstr>Úprava měřícího místa ČHMÚ a propustku</vt:lpstr>
      <vt:lpstr>Úprava měřícího místa ČHMÚ a propustku</vt:lpstr>
      <vt:lpstr>Lávky</vt:lpstr>
      <vt:lpstr>Lávky</vt:lpstr>
      <vt:lpstr>Biologický monitoring</vt:lpstr>
      <vt:lpstr>Biologický monitoring</vt:lpstr>
      <vt:lpstr>Biologický monitoring</vt:lpstr>
      <vt:lpstr>Biologický monitoring</vt:lpstr>
      <vt:lpstr>Děkujeme za pozornost.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2022-05-29T17:38:31Z</dcterms:created>
  <dcterms:modified xsi:type="dcterms:W3CDTF">2022-05-31T10:15:06Z</dcterms:modified>
</cp:coreProperties>
</file>